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12192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0" roundtripDataSignature="AMtx7mhFRz7Z3Y/wGudr6Fz8Y9tBTB80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slide" Target="slides/slide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2.xml"/><Relationship Id="rId18" Type="http://schemas.openxmlformats.org/officeDocument/2006/relationships/font" Target="fonts/Montserrat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2683cdab8e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12683cdab8e_1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2683cdab8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12683cdab8e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620978510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62097851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Montserrat"/>
              <a:buNone/>
              <a:defRPr sz="51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3.jpg"/><Relationship Id="rId6" Type="http://schemas.openxmlformats.org/officeDocument/2006/relationships/image" Target="../media/image3.png"/><Relationship Id="rId7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4.jpg"/><Relationship Id="rId5" Type="http://schemas.openxmlformats.org/officeDocument/2006/relationships/image" Target="../media/image19.png"/><Relationship Id="rId6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vvwO8UNhznzc_NWzhpMc0uQ7j4RC0EoU/view" TargetMode="External"/><Relationship Id="rId4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371317" y="146180"/>
            <a:ext cx="2243700" cy="2243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2994351" y="1882704"/>
            <a:ext cx="962400" cy="962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5171629" y="1836238"/>
            <a:ext cx="293700" cy="293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6492113" y="0"/>
            <a:ext cx="5699887" cy="4059244"/>
          </a:xfrm>
          <a:custGeom>
            <a:rect b="b" l="l" r="r" t="t"/>
            <a:pathLst>
              <a:path extrusionOk="0" h="4059244" w="5699887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 txBox="1"/>
          <p:nvPr>
            <p:ph type="ctrTitle"/>
          </p:nvPr>
        </p:nvSpPr>
        <p:spPr>
          <a:xfrm>
            <a:off x="113061" y="3679400"/>
            <a:ext cx="9098358" cy="1737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br>
              <a:rPr lang="en-US"/>
            </a:br>
            <a:endParaRPr/>
          </a:p>
        </p:txBody>
      </p:sp>
      <p:sp>
        <p:nvSpPr>
          <p:cNvPr id="89" name="Google Shape;89;p1"/>
          <p:cNvSpPr txBox="1"/>
          <p:nvPr/>
        </p:nvSpPr>
        <p:spPr>
          <a:xfrm>
            <a:off x="-232864" y="3013500"/>
            <a:ext cx="8816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5B9BD5"/>
                </a:solidFill>
                <a:latin typeface="Calibri"/>
                <a:ea typeface="Calibri"/>
                <a:cs typeface="Calibri"/>
                <a:sym typeface="Calibri"/>
              </a:rPr>
              <a:t>DISASTER DETECTION SYSTEM</a:t>
            </a:r>
            <a:endParaRPr/>
          </a:p>
        </p:txBody>
      </p:sp>
      <p:sp>
        <p:nvSpPr>
          <p:cNvPr id="90" name="Google Shape;90;p1"/>
          <p:cNvSpPr txBox="1"/>
          <p:nvPr/>
        </p:nvSpPr>
        <p:spPr>
          <a:xfrm>
            <a:off x="485775" y="3679392"/>
            <a:ext cx="737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5B9BD5"/>
                </a:solidFill>
                <a:latin typeface="Calibri"/>
                <a:ea typeface="Calibri"/>
                <a:cs typeface="Calibri"/>
                <a:sym typeface="Calibri"/>
              </a:rPr>
              <a:t>Using Real Time Analysis of Twitter Data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9815512" y="6346961"/>
            <a:ext cx="22288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Applied Data Science</a:t>
            </a: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witter Logo transparent PNG - StickPNG" id="92" name="Google Shape;9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6738" y="169749"/>
            <a:ext cx="1712946" cy="1712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2603" y="4079600"/>
            <a:ext cx="4825734" cy="27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683cdab8e_1_19"/>
          <p:cNvSpPr txBox="1"/>
          <p:nvPr/>
        </p:nvSpPr>
        <p:spPr>
          <a:xfrm>
            <a:off x="398812" y="507076"/>
            <a:ext cx="8816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5B9BD5"/>
                </a:solidFill>
                <a:latin typeface="Calibri"/>
                <a:ea typeface="Calibri"/>
                <a:cs typeface="Calibri"/>
                <a:sym typeface="Calibri"/>
              </a:rPr>
              <a:t>FUTURE WORK</a:t>
            </a:r>
            <a:endParaRPr sz="4400">
              <a:solidFill>
                <a:srgbClr val="5B9BD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5" name="Google Shape;185;g12683cdab8e_1_19"/>
          <p:cNvCxnSpPr/>
          <p:nvPr/>
        </p:nvCxnSpPr>
        <p:spPr>
          <a:xfrm rot="10800000">
            <a:off x="596596" y="6354708"/>
            <a:ext cx="11000100" cy="0"/>
          </a:xfrm>
          <a:prstGeom prst="straightConnector1">
            <a:avLst/>
          </a:prstGeom>
          <a:noFill/>
          <a:ln cap="flat" cmpd="sng" w="1016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6" name="Google Shape;186;g12683cdab8e_1_19"/>
          <p:cNvSpPr txBox="1"/>
          <p:nvPr/>
        </p:nvSpPr>
        <p:spPr>
          <a:xfrm>
            <a:off x="672800" y="1773500"/>
            <a:ext cx="50751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AutoNum type="arabicPeriod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Adding more social media streams to get more accurate data.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AutoNum type="arabicPeriod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Improving the methodology by exploring other learning models: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Convolutional Neural Network (CNN)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Recurrent Neural Networks (RNN)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Upcoming new advanced models etc.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AutoNum type="arabicPeriod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Collaborating with local governments and civil organizations to improve the real time feed.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g12683cdab8e_1_19"/>
          <p:cNvSpPr/>
          <p:nvPr/>
        </p:nvSpPr>
        <p:spPr>
          <a:xfrm>
            <a:off x="6777627" y="1204800"/>
            <a:ext cx="4102500" cy="1386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55AD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/>
              <a:t>Data Inclusion</a:t>
            </a:r>
            <a:endParaRPr b="1" sz="2600"/>
          </a:p>
        </p:txBody>
      </p:sp>
      <p:sp>
        <p:nvSpPr>
          <p:cNvPr id="188" name="Google Shape;188;g12683cdab8e_1_19"/>
          <p:cNvSpPr/>
          <p:nvPr/>
        </p:nvSpPr>
        <p:spPr>
          <a:xfrm>
            <a:off x="6777627" y="2942142"/>
            <a:ext cx="4102500" cy="1386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55AD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/>
              <a:t>Using Latest Models and Ensemble the Results</a:t>
            </a:r>
            <a:endParaRPr b="1" sz="2600"/>
          </a:p>
        </p:txBody>
      </p:sp>
      <p:sp>
        <p:nvSpPr>
          <p:cNvPr id="189" name="Google Shape;189;g12683cdab8e_1_19"/>
          <p:cNvSpPr/>
          <p:nvPr/>
        </p:nvSpPr>
        <p:spPr>
          <a:xfrm>
            <a:off x="6777637" y="4648101"/>
            <a:ext cx="4102500" cy="1386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55AD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</a:rPr>
              <a:t>Local Resources Consulting</a:t>
            </a:r>
            <a:endParaRPr b="1" sz="2600"/>
          </a:p>
        </p:txBody>
      </p:sp>
      <p:cxnSp>
        <p:nvCxnSpPr>
          <p:cNvPr id="190" name="Google Shape;190;g12683cdab8e_1_19"/>
          <p:cNvCxnSpPr/>
          <p:nvPr/>
        </p:nvCxnSpPr>
        <p:spPr>
          <a:xfrm>
            <a:off x="5682450" y="2018350"/>
            <a:ext cx="827100" cy="2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g12683cdab8e_1_19"/>
          <p:cNvCxnSpPr/>
          <p:nvPr/>
        </p:nvCxnSpPr>
        <p:spPr>
          <a:xfrm>
            <a:off x="5683100" y="3746225"/>
            <a:ext cx="827100" cy="2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g12683cdab8e_1_19"/>
          <p:cNvCxnSpPr/>
          <p:nvPr/>
        </p:nvCxnSpPr>
        <p:spPr>
          <a:xfrm>
            <a:off x="5759300" y="5340050"/>
            <a:ext cx="827100" cy="2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"/>
          <p:cNvSpPr txBox="1"/>
          <p:nvPr/>
        </p:nvSpPr>
        <p:spPr>
          <a:xfrm>
            <a:off x="575247" y="1724997"/>
            <a:ext cx="11041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55ADEE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b="1" sz="6600">
              <a:solidFill>
                <a:srgbClr val="55ADE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8" name="Google Shape;198;p9"/>
          <p:cNvGrpSpPr/>
          <p:nvPr/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99" name="Google Shape;199;p9"/>
            <p:cNvSpPr/>
            <p:nvPr/>
          </p:nvSpPr>
          <p:spPr>
            <a:xfrm rot="10800000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0" name="Google Shape;200;p9"/>
            <p:cNvCxnSpPr/>
            <p:nvPr/>
          </p:nvCxnSpPr>
          <p:spPr>
            <a:xfrm flipH="1">
              <a:off x="143163" y="5763486"/>
              <a:ext cx="1" cy="739555"/>
            </a:xfrm>
            <a:prstGeom prst="straightConnector1">
              <a:avLst/>
            </a:prstGeom>
            <a:noFill/>
            <a:ln cap="flat" cmpd="sng" w="1778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01" name="Google Shape;201;p9"/>
          <p:cNvGrpSpPr/>
          <p:nvPr/>
        </p:nvGrpSpPr>
        <p:grpSpPr>
          <a:xfrm>
            <a:off x="4" y="1216597"/>
            <a:ext cx="731521" cy="673460"/>
            <a:chOff x="3940602" y="308034"/>
            <a:chExt cx="2116791" cy="3428999"/>
          </a:xfrm>
        </p:grpSpPr>
        <p:sp>
          <p:nvSpPr>
            <p:cNvPr id="202" name="Google Shape;202;p9"/>
            <p:cNvSpPr/>
            <p:nvPr/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Twitter Logo transparent PNG - StickPNG" id="205" name="Google Shape;20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9897" y="61573"/>
            <a:ext cx="1322093" cy="1322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8631250" y="4982750"/>
            <a:ext cx="3140100" cy="1669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55AD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Real time disaster management and relief efforts on-the-go</a:t>
            </a:r>
            <a:endParaRPr b="1" sz="2000"/>
          </a:p>
        </p:txBody>
      </p:sp>
      <p:sp>
        <p:nvSpPr>
          <p:cNvPr id="99" name="Google Shape;99;p2"/>
          <p:cNvSpPr/>
          <p:nvPr/>
        </p:nvSpPr>
        <p:spPr>
          <a:xfrm>
            <a:off x="8631250" y="2409500"/>
            <a:ext cx="3140100" cy="1669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55AD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Using the power of ML algorithms + crowdsourced twitter data for social good </a:t>
            </a:r>
            <a:endParaRPr b="1" sz="2000"/>
          </a:p>
        </p:txBody>
      </p:sp>
      <p:grpSp>
        <p:nvGrpSpPr>
          <p:cNvPr id="100" name="Google Shape;100;p2"/>
          <p:cNvGrpSpPr/>
          <p:nvPr/>
        </p:nvGrpSpPr>
        <p:grpSpPr>
          <a:xfrm>
            <a:off x="228598" y="1464968"/>
            <a:ext cx="11695083" cy="782176"/>
            <a:chOff x="-2" y="1998368"/>
            <a:chExt cx="11695083" cy="782176"/>
          </a:xfrm>
        </p:grpSpPr>
        <p:sp>
          <p:nvSpPr>
            <p:cNvPr id="101" name="Google Shape;101;p2"/>
            <p:cNvSpPr/>
            <p:nvPr/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 rot="10800000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" name="Google Shape;103;p2"/>
          <p:cNvSpPr txBox="1"/>
          <p:nvPr/>
        </p:nvSpPr>
        <p:spPr>
          <a:xfrm>
            <a:off x="398812" y="507076"/>
            <a:ext cx="8816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5B9BD5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4400">
              <a:solidFill>
                <a:srgbClr val="5B9BD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witter Logo transparent PNG - StickPNG" id="104" name="Google Shape;10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093373">
            <a:off x="10945946" y="16867"/>
            <a:ext cx="1322093" cy="13220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2"/>
          <p:cNvCxnSpPr>
            <a:stCxn id="99" idx="2"/>
            <a:endCxn id="98" idx="0"/>
          </p:cNvCxnSpPr>
          <p:nvPr/>
        </p:nvCxnSpPr>
        <p:spPr>
          <a:xfrm>
            <a:off x="10201300" y="4078700"/>
            <a:ext cx="0" cy="9042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6" name="Google Shape;10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8825" y="4948775"/>
            <a:ext cx="904200" cy="904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07;p2"/>
          <p:cNvGrpSpPr/>
          <p:nvPr/>
        </p:nvGrpSpPr>
        <p:grpSpPr>
          <a:xfrm>
            <a:off x="364525" y="2404875"/>
            <a:ext cx="7923126" cy="4378975"/>
            <a:chOff x="364525" y="2404875"/>
            <a:chExt cx="7923126" cy="4378975"/>
          </a:xfrm>
        </p:grpSpPr>
        <p:pic>
          <p:nvPicPr>
            <p:cNvPr id="108" name="Google Shape;108;p2"/>
            <p:cNvPicPr preferRelativeResize="0"/>
            <p:nvPr/>
          </p:nvPicPr>
          <p:blipFill rotWithShape="1">
            <a:blip r:embed="rId5">
              <a:alphaModFix/>
            </a:blip>
            <a:srcRect b="16001" l="0" r="0" t="0"/>
            <a:stretch/>
          </p:blipFill>
          <p:spPr>
            <a:xfrm>
              <a:off x="364525" y="2404875"/>
              <a:ext cx="7923126" cy="4378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2"/>
            <p:cNvPicPr preferRelativeResize="0"/>
            <p:nvPr/>
          </p:nvPicPr>
          <p:blipFill rotWithShape="1">
            <a:blip r:embed="rId6">
              <a:alphaModFix/>
            </a:blip>
            <a:srcRect b="0" l="23383" r="0" t="0"/>
            <a:stretch/>
          </p:blipFill>
          <p:spPr>
            <a:xfrm>
              <a:off x="364525" y="3731725"/>
              <a:ext cx="636675" cy="83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813788" y="2561900"/>
              <a:ext cx="831000" cy="831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683cdab8e_1_0"/>
          <p:cNvSpPr txBox="1"/>
          <p:nvPr/>
        </p:nvSpPr>
        <p:spPr>
          <a:xfrm>
            <a:off x="398812" y="507076"/>
            <a:ext cx="8816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5B9BD5"/>
                </a:solidFill>
                <a:latin typeface="Calibri"/>
                <a:ea typeface="Calibri"/>
                <a:cs typeface="Calibri"/>
                <a:sym typeface="Calibri"/>
              </a:rPr>
              <a:t>BACKGROUND</a:t>
            </a:r>
            <a:endParaRPr sz="4400">
              <a:solidFill>
                <a:srgbClr val="5B9BD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6" name="Google Shape;116;g12683cdab8e_1_0"/>
          <p:cNvCxnSpPr/>
          <p:nvPr/>
        </p:nvCxnSpPr>
        <p:spPr>
          <a:xfrm rot="10800000">
            <a:off x="596596" y="6354708"/>
            <a:ext cx="11000100" cy="0"/>
          </a:xfrm>
          <a:prstGeom prst="straightConnector1">
            <a:avLst/>
          </a:prstGeom>
          <a:noFill/>
          <a:ln cap="flat" cmpd="sng" w="1016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7" name="Google Shape;117;g12683cdab8e_1_0"/>
          <p:cNvSpPr txBox="1"/>
          <p:nvPr/>
        </p:nvSpPr>
        <p:spPr>
          <a:xfrm>
            <a:off x="744950" y="1586175"/>
            <a:ext cx="106911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AutoNum type="arabicPeriod"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Public health implications of social media use during natural disasters, environmental disasters, and other environmental concerns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:  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AutoNum type="alphaLcPeriod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Usage of social media to disseminate information, predict data and provide early warnings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AutoNum type="alphaLcPeriod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Gain insight into public opinions and allowing public health workers and emergency responders to act quickly and efficiently to prevent 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casualties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 and lives.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AutoNum type="arabicPeriod"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Real-Time Crisis Mapping of Natural Disasters Using Social Media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AutoNum type="alphaLcPeriod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statistical analyses with geoparsed real-time tweet data streams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lphaLcPeriod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Comparison of five-day tweet crisis maps gathered from satellite and aerial imagery for official post-event impact assessment. 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/>
          <p:nvPr/>
        </p:nvSpPr>
        <p:spPr>
          <a:xfrm>
            <a:off x="398812" y="507076"/>
            <a:ext cx="8816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5B9BD5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4400">
              <a:solidFill>
                <a:srgbClr val="5B9BD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3" name="Google Shape;123;p3"/>
          <p:cNvCxnSpPr/>
          <p:nvPr/>
        </p:nvCxnSpPr>
        <p:spPr>
          <a:xfrm rot="10800000">
            <a:off x="596464" y="6354708"/>
            <a:ext cx="11000232" cy="0"/>
          </a:xfrm>
          <a:prstGeom prst="straightConnector1">
            <a:avLst/>
          </a:prstGeom>
          <a:noFill/>
          <a:ln cap="flat" cmpd="sng" w="1016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24" name="Google Shape;12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4500" y="3142625"/>
            <a:ext cx="2220401" cy="180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113" y="2028326"/>
            <a:ext cx="1992876" cy="13285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6" name="Google Shape;126;p3"/>
          <p:cNvPicPr preferRelativeResize="0"/>
          <p:nvPr/>
        </p:nvPicPr>
        <p:blipFill rotWithShape="1">
          <a:blip r:embed="rId5">
            <a:alphaModFix/>
          </a:blip>
          <a:srcRect b="0" l="0" r="15888" t="0"/>
          <a:stretch/>
        </p:blipFill>
        <p:spPr>
          <a:xfrm>
            <a:off x="953125" y="4448975"/>
            <a:ext cx="1992875" cy="1328583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7" name="Google Shape;127;p3"/>
          <p:cNvSpPr txBox="1"/>
          <p:nvPr/>
        </p:nvSpPr>
        <p:spPr>
          <a:xfrm>
            <a:off x="333313" y="1338075"/>
            <a:ext cx="3232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Tweets from disaster zone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3"/>
          <p:cNvSpPr txBox="1"/>
          <p:nvPr/>
        </p:nvSpPr>
        <p:spPr>
          <a:xfrm>
            <a:off x="643225" y="3925775"/>
            <a:ext cx="2612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general tweets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9" name="Google Shape;129;p3"/>
          <p:cNvCxnSpPr>
            <a:stCxn id="125" idx="3"/>
          </p:cNvCxnSpPr>
          <p:nvPr/>
        </p:nvCxnSpPr>
        <p:spPr>
          <a:xfrm>
            <a:off x="2945988" y="2692613"/>
            <a:ext cx="1558500" cy="10275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" name="Google Shape;130;p3"/>
          <p:cNvCxnSpPr>
            <a:stCxn id="126" idx="3"/>
          </p:cNvCxnSpPr>
          <p:nvPr/>
        </p:nvCxnSpPr>
        <p:spPr>
          <a:xfrm flipH="1" rot="10800000">
            <a:off x="2946000" y="4302067"/>
            <a:ext cx="1558500" cy="8112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" name="Google Shape;131;p3"/>
          <p:cNvCxnSpPr/>
          <p:nvPr/>
        </p:nvCxnSpPr>
        <p:spPr>
          <a:xfrm flipH="1" rot="10800000">
            <a:off x="6377175" y="2151000"/>
            <a:ext cx="455400" cy="923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" name="Google Shape;132;p3"/>
          <p:cNvCxnSpPr/>
          <p:nvPr/>
        </p:nvCxnSpPr>
        <p:spPr>
          <a:xfrm>
            <a:off x="6769425" y="4302075"/>
            <a:ext cx="1872600" cy="657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" name="Google Shape;133;p3"/>
          <p:cNvSpPr txBox="1"/>
          <p:nvPr/>
        </p:nvSpPr>
        <p:spPr>
          <a:xfrm>
            <a:off x="7844925" y="4799825"/>
            <a:ext cx="3840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 Dataset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sampled a 10,000 Tweets from Twitter API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5350" y="687494"/>
            <a:ext cx="3232500" cy="12484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3"/>
          <p:cNvCxnSpPr/>
          <p:nvPr/>
        </p:nvCxnSpPr>
        <p:spPr>
          <a:xfrm>
            <a:off x="8047400" y="1847350"/>
            <a:ext cx="1024800" cy="759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" name="Google Shape;136;p3"/>
          <p:cNvSpPr txBox="1"/>
          <p:nvPr/>
        </p:nvSpPr>
        <p:spPr>
          <a:xfrm>
            <a:off x="8232774" y="2518725"/>
            <a:ext cx="3757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</a:t>
            </a: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Dataset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obtained a 10,000 tweet labelled dataset from Kaggle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"/>
          <p:cNvSpPr txBox="1"/>
          <p:nvPr/>
        </p:nvSpPr>
        <p:spPr>
          <a:xfrm>
            <a:off x="398812" y="507076"/>
            <a:ext cx="881662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5B9BD5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 sz="4400">
              <a:solidFill>
                <a:srgbClr val="5B9BD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2" name="Google Shape;142;p5"/>
          <p:cNvCxnSpPr/>
          <p:nvPr/>
        </p:nvCxnSpPr>
        <p:spPr>
          <a:xfrm rot="10800000">
            <a:off x="596464" y="6354708"/>
            <a:ext cx="11000232" cy="0"/>
          </a:xfrm>
          <a:prstGeom prst="straightConnector1">
            <a:avLst/>
          </a:prstGeom>
          <a:noFill/>
          <a:ln cap="flat" cmpd="sng" w="1016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3" name="Google Shape;14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2600" y="821435"/>
            <a:ext cx="7358767" cy="5215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5"/>
          <p:cNvSpPr txBox="1"/>
          <p:nvPr/>
        </p:nvSpPr>
        <p:spPr>
          <a:xfrm>
            <a:off x="744950" y="1586175"/>
            <a:ext cx="36108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AutoNum type="arabicPeriod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Collect tweets data from twitter stream API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AutoNum type="arabicPeriod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Train ML and deep learning models on cleaned tweet text to classify if disaster.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AutoNum type="arabicPeriod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Real-time inference on twitter stream (test data)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AutoNum type="arabicPeriod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Plot intensity hotspots based on identified disaster tweets in visualization dashboard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"/>
          <p:cNvSpPr txBox="1"/>
          <p:nvPr/>
        </p:nvSpPr>
        <p:spPr>
          <a:xfrm>
            <a:off x="398812" y="507076"/>
            <a:ext cx="881662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5B9BD5"/>
                </a:solidFill>
                <a:latin typeface="Calibri"/>
                <a:ea typeface="Calibri"/>
                <a:cs typeface="Calibri"/>
                <a:sym typeface="Calibri"/>
              </a:rPr>
              <a:t>MODELING TECHNIQUES</a:t>
            </a:r>
            <a:endParaRPr sz="4400">
              <a:solidFill>
                <a:srgbClr val="5B9BD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0" name="Google Shape;150;p6"/>
          <p:cNvCxnSpPr/>
          <p:nvPr/>
        </p:nvCxnSpPr>
        <p:spPr>
          <a:xfrm rot="10800000">
            <a:off x="596464" y="6354708"/>
            <a:ext cx="11000232" cy="0"/>
          </a:xfrm>
          <a:prstGeom prst="straightConnector1">
            <a:avLst/>
          </a:prstGeom>
          <a:noFill/>
          <a:ln cap="flat" cmpd="sng" w="1016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51" name="Google Shape;15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338073"/>
            <a:ext cx="1129665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"/>
          <p:cNvSpPr/>
          <p:nvPr/>
        </p:nvSpPr>
        <p:spPr>
          <a:xfrm>
            <a:off x="6472225" y="3349750"/>
            <a:ext cx="5227200" cy="2874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7"/>
          <p:cNvSpPr/>
          <p:nvPr/>
        </p:nvSpPr>
        <p:spPr>
          <a:xfrm>
            <a:off x="6472225" y="214325"/>
            <a:ext cx="5227200" cy="302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7"/>
          <p:cNvSpPr txBox="1"/>
          <p:nvPr/>
        </p:nvSpPr>
        <p:spPr>
          <a:xfrm>
            <a:off x="398812" y="507076"/>
            <a:ext cx="8816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5B9BD5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 sz="4400">
              <a:solidFill>
                <a:srgbClr val="5B9BD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9" name="Google Shape;159;p7"/>
          <p:cNvCxnSpPr/>
          <p:nvPr/>
        </p:nvCxnSpPr>
        <p:spPr>
          <a:xfrm rot="10800000">
            <a:off x="596464" y="6354708"/>
            <a:ext cx="11000232" cy="0"/>
          </a:xfrm>
          <a:prstGeom prst="straightConnector1">
            <a:avLst/>
          </a:prstGeom>
          <a:noFill/>
          <a:ln cap="flat" cmpd="sng" w="1016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0" name="Google Shape;1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2225" y="189775"/>
            <a:ext cx="5227076" cy="265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2288" y="3349750"/>
            <a:ext cx="5227076" cy="267092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7"/>
          <p:cNvSpPr txBox="1"/>
          <p:nvPr/>
        </p:nvSpPr>
        <p:spPr>
          <a:xfrm>
            <a:off x="6472225" y="2843225"/>
            <a:ext cx="5227200" cy="4002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Prediction Label = 1; Tweets During Disaster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7"/>
          <p:cNvSpPr txBox="1"/>
          <p:nvPr/>
        </p:nvSpPr>
        <p:spPr>
          <a:xfrm>
            <a:off x="6472304" y="5824450"/>
            <a:ext cx="5227200" cy="4002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Prediction Label = 0, Tweets non-relevant to Disaster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800" y="1490475"/>
            <a:ext cx="5959149" cy="3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g12620978510_0_4" title="recorded monthly disasters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550" y="821435"/>
            <a:ext cx="10660899" cy="5215127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12620978510_0_4"/>
          <p:cNvSpPr txBox="1"/>
          <p:nvPr/>
        </p:nvSpPr>
        <p:spPr>
          <a:xfrm>
            <a:off x="765562" y="1"/>
            <a:ext cx="8816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5B9BD5"/>
                </a:solidFill>
                <a:latin typeface="Calibri"/>
                <a:ea typeface="Calibri"/>
                <a:cs typeface="Calibri"/>
                <a:sym typeface="Calibri"/>
              </a:rPr>
              <a:t>DISASTERS</a:t>
            </a:r>
            <a:endParaRPr sz="4400">
              <a:solidFill>
                <a:srgbClr val="5B9BD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"/>
          <p:cNvSpPr txBox="1"/>
          <p:nvPr/>
        </p:nvSpPr>
        <p:spPr>
          <a:xfrm>
            <a:off x="398812" y="507076"/>
            <a:ext cx="881662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5B9BD5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sz="4400">
              <a:solidFill>
                <a:srgbClr val="5B9BD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6" name="Google Shape;176;p8"/>
          <p:cNvCxnSpPr/>
          <p:nvPr/>
        </p:nvCxnSpPr>
        <p:spPr>
          <a:xfrm rot="10800000">
            <a:off x="596464" y="6354708"/>
            <a:ext cx="11000232" cy="0"/>
          </a:xfrm>
          <a:prstGeom prst="straightConnector1">
            <a:avLst/>
          </a:prstGeom>
          <a:noFill/>
          <a:ln cap="flat" cmpd="sng" w="1016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7" name="Google Shape;177;p8"/>
          <p:cNvSpPr txBox="1"/>
          <p:nvPr/>
        </p:nvSpPr>
        <p:spPr>
          <a:xfrm>
            <a:off x="469550" y="2456250"/>
            <a:ext cx="43185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After performing the analysis using different type of models like: 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Traditional word frequency based models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Context embedding models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Advanced Deep Learning models 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BERT model outperformed them all.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9550" y="1481100"/>
            <a:ext cx="1077075" cy="107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8081" y="1338075"/>
            <a:ext cx="7129420" cy="430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2022-04-20T16:24:42Z</dcterms:created>
  <dc:creator>Sonam Sonam</dc:creator>
</cp:coreProperties>
</file>